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60" r:id="rId3"/>
    <p:sldId id="289" r:id="rId4"/>
    <p:sldId id="297" r:id="rId5"/>
    <p:sldId id="298" r:id="rId6"/>
    <p:sldId id="299" r:id="rId7"/>
    <p:sldId id="296" r:id="rId8"/>
    <p:sldId id="304" r:id="rId9"/>
    <p:sldId id="305" r:id="rId10"/>
    <p:sldId id="303" r:id="rId11"/>
    <p:sldId id="302" r:id="rId12"/>
    <p:sldId id="300" r:id="rId13"/>
    <p:sldId id="30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0A08CC-2A99-4B2B-A8E1-DFAD01707BE7}">
  <a:tblStyle styleId="{360A08CC-2A99-4B2B-A8E1-DFAD01707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867AE3-CCFE-4860-9114-F4B6E309F0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3" d="100"/>
          <a:sy n="103" d="100"/>
        </p:scale>
        <p:origin x="686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2763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fa7a84ac9_0_1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fa7a84ac9_0_1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fa7a84ac9_0_1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fa7a84ac9_0_1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01975" y="1294724"/>
            <a:ext cx="4528800" cy="22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01975" y="3497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79398" y="96550"/>
            <a:ext cx="5937737" cy="54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27" y="2685876"/>
            <a:ext cx="51435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601227" y="2273750"/>
            <a:ext cx="5110626" cy="29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03448" y="-1870248"/>
            <a:ext cx="5143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44301" y="-2387448"/>
            <a:ext cx="5508126" cy="55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29624" y="-2122223"/>
            <a:ext cx="5508126" cy="55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00110">
            <a:off x="-2948116" y="1001459"/>
            <a:ext cx="8417331" cy="527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465198" y="-1502300"/>
            <a:ext cx="3852699" cy="38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217355" y="-2172374"/>
            <a:ext cx="5423924" cy="54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">
            <a:off x="8055476" y="2847550"/>
            <a:ext cx="1380800" cy="145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25773">
            <a:off x="4780691" y="-1041398"/>
            <a:ext cx="1926601" cy="203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61214" y="3120676"/>
            <a:ext cx="4748875" cy="47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988" y="2904901"/>
            <a:ext cx="4748875" cy="47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201528">
            <a:off x="3037854" y="4162558"/>
            <a:ext cx="1575819" cy="166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206050"/>
            <a:ext cx="171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3225" y="4229000"/>
            <a:ext cx="594060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3190" y="-1209323"/>
            <a:ext cx="3497627" cy="34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5816591" y="2021175"/>
            <a:ext cx="4782277" cy="442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76301" y="-1178098"/>
            <a:ext cx="4663300" cy="46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59296">
            <a:off x="4402803" y="-137424"/>
            <a:ext cx="5664251" cy="32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0830" y="-2628525"/>
            <a:ext cx="5143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372524" y="1307101"/>
            <a:ext cx="6399001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4" flipH="1">
            <a:off x="5539915" y="-2188425"/>
            <a:ext cx="5751868" cy="53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1101" y="-1071875"/>
            <a:ext cx="4663300" cy="46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2688" flipH="1">
            <a:off x="1455685" y="-235734"/>
            <a:ext cx="1181587" cy="124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4" flipH="1">
            <a:off x="-2162711" y="2055949"/>
            <a:ext cx="5751868" cy="53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75272">
            <a:off x="2871711" y="1149941"/>
            <a:ext cx="6159330" cy="579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576" y="1036725"/>
            <a:ext cx="5143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36574" y="-2587075"/>
            <a:ext cx="5352448" cy="535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6676" y="-3020200"/>
            <a:ext cx="7119403" cy="7119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4027402" y="3247676"/>
            <a:ext cx="44034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2" hasCustomPrompt="1"/>
          </p:nvPr>
        </p:nvSpPr>
        <p:spPr>
          <a:xfrm>
            <a:off x="6719575" y="2206050"/>
            <a:ext cx="171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4027402" y="4229000"/>
            <a:ext cx="440340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4792" flipH="1">
            <a:off x="-983274" y="2763028"/>
            <a:ext cx="6040628" cy="378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0" flipH="1">
            <a:off x="-3162824" y="-3280146"/>
            <a:ext cx="7504251" cy="695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057" flipH="1">
            <a:off x="4014491" y="-1446897"/>
            <a:ext cx="6040628" cy="378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1601701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2" hasCustomPrompt="1"/>
          </p:nvPr>
        </p:nvSpPr>
        <p:spPr>
          <a:xfrm>
            <a:off x="3716400" y="2206050"/>
            <a:ext cx="171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601701" y="4229000"/>
            <a:ext cx="594060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2">
            <a:alphaModFix/>
          </a:blip>
          <a:srcRect l="800" t="1600" r="-800" b="-1599"/>
          <a:stretch/>
        </p:blipFill>
        <p:spPr>
          <a:xfrm>
            <a:off x="6238550" y="1621428"/>
            <a:ext cx="5408624" cy="540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3175" y="1478141"/>
            <a:ext cx="5089173" cy="508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2">
            <a:off x="-282074" y="-2396656"/>
            <a:ext cx="5773598" cy="534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99948" flipH="1">
            <a:off x="5221153" y="-2211672"/>
            <a:ext cx="6770473" cy="627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87693" flipH="1">
            <a:off x="-1458357" y="-1122320"/>
            <a:ext cx="6536262" cy="409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713349" y="1937025"/>
            <a:ext cx="5108100" cy="20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3299" y="3269852"/>
            <a:ext cx="4548626" cy="45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42096" y="332075"/>
            <a:ext cx="4110500" cy="41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950" y="-2403675"/>
            <a:ext cx="4934224" cy="49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878" y="-376125"/>
            <a:ext cx="4741349" cy="446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73582">
            <a:off x="5940878" y="2384398"/>
            <a:ext cx="4199955" cy="395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674328">
            <a:off x="5434907" y="1408947"/>
            <a:ext cx="6216466" cy="621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5657509" y="2599825"/>
            <a:ext cx="2779801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2"/>
          </p:nvPr>
        </p:nvSpPr>
        <p:spPr>
          <a:xfrm>
            <a:off x="706695" y="2599825"/>
            <a:ext cx="2779801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3"/>
          </p:nvPr>
        </p:nvSpPr>
        <p:spPr>
          <a:xfrm>
            <a:off x="706695" y="2112200"/>
            <a:ext cx="2779801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4"/>
          </p:nvPr>
        </p:nvSpPr>
        <p:spPr>
          <a:xfrm>
            <a:off x="5657509" y="2112200"/>
            <a:ext cx="2779801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79966">
            <a:off x="-1460405" y="2661772"/>
            <a:ext cx="6203907" cy="38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9447" y="-918873"/>
            <a:ext cx="3707374" cy="37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79966">
            <a:off x="4688820" y="-1571978"/>
            <a:ext cx="6203907" cy="38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550" y="2844902"/>
            <a:ext cx="3884452" cy="38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4129" y="-2935137"/>
            <a:ext cx="5618373" cy="56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4099" y="2602888"/>
            <a:ext cx="5618373" cy="56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7329">
            <a:off x="6845836" y="360619"/>
            <a:ext cx="2779826" cy="540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91363">
            <a:off x="-359162" y="-729334"/>
            <a:ext cx="2779828" cy="540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00112">
            <a:off x="-1692252" y="1043431"/>
            <a:ext cx="5974459" cy="374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00112">
            <a:off x="4411373" y="-790794"/>
            <a:ext cx="5974459" cy="374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 Light"/>
              <a:buNone/>
              <a:defRPr sz="37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icksand"/>
              <a:buChar char="■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62" r:id="rId6"/>
    <p:sldLayoutId id="2147483669" r:id="rId7"/>
    <p:sldLayoutId id="2147483670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quantum-comput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ewscientist.com/question/what-is-a-quantum-compute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ctrTitle"/>
          </p:nvPr>
        </p:nvSpPr>
        <p:spPr>
          <a:xfrm>
            <a:off x="3901975" y="1294724"/>
            <a:ext cx="4528800" cy="22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7200" dirty="0">
                <a:solidFill>
                  <a:schemeClr val="bg1"/>
                </a:solidFill>
              </a:rPr>
              <a:t>Kvantový počítač</a:t>
            </a:r>
            <a:endParaRPr sz="7200" dirty="0">
              <a:solidFill>
                <a:schemeClr val="bg1"/>
              </a:solidFill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1"/>
          </p:nvPr>
        </p:nvSpPr>
        <p:spPr>
          <a:xfrm>
            <a:off x="3901975" y="3497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>
                <a:solidFill>
                  <a:schemeClr val="bg1"/>
                </a:solidFill>
              </a:rPr>
              <a:t>Tomáš Šimko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14003">
            <a:off x="7699702" y="-359053"/>
            <a:ext cx="1901676" cy="200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000">
        <p14:flythrough/>
      </p:transition>
    </mc:Choice>
    <mc:Fallback xmlns="">
      <p:transition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Výhody</a:t>
            </a:r>
            <a:br>
              <a:rPr lang="sk-SK" dirty="0"/>
            </a:br>
            <a:r>
              <a:rPr lang="sk-SK" dirty="0"/>
              <a:t>Nevýhody</a:t>
            </a:r>
            <a:endParaRPr lang="en-US" dirty="0"/>
          </a:p>
        </p:txBody>
      </p:sp>
      <p:sp>
        <p:nvSpPr>
          <p:cNvPr id="3" name="Nadpis 2"/>
          <p:cNvSpPr>
            <a:spLocks noGrp="1"/>
          </p:cNvSpPr>
          <p:nvPr>
            <p:ph type="title" idx="2"/>
          </p:nvPr>
        </p:nvSpPr>
        <p:spPr>
          <a:xfrm>
            <a:off x="3716400" y="1621850"/>
            <a:ext cx="1711200" cy="841800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1646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500">
        <p14:flythrough/>
      </p:transition>
    </mc:Choice>
    <mc:Fallback xmlns="">
      <p:transition advClick="0" advTm="2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5486400" y="1276350"/>
            <a:ext cx="3047999" cy="358140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Veľké náklady na prevádzku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Veľmi nízke teploty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Komplikovaná ochrana pre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sk-SK" dirty="0">
                <a:solidFill>
                  <a:schemeClr val="bg1"/>
                </a:solidFill>
              </a:rPr>
              <a:t> vonkajšími vplyvmi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Nestabilita </a:t>
            </a:r>
            <a:r>
              <a:rPr lang="sk-SK" dirty="0" err="1">
                <a:solidFill>
                  <a:schemeClr val="bg1"/>
                </a:solidFill>
              </a:rPr>
              <a:t>qubitov</a:t>
            </a:r>
            <a:r>
              <a:rPr lang="sk-SK" dirty="0">
                <a:solidFill>
                  <a:schemeClr val="bg1"/>
                </a:solidFill>
              </a:rPr>
              <a:t>, chybovosť výpočtov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Obmedzený počet použití v súčasnosti</a:t>
            </a:r>
          </a:p>
        </p:txBody>
      </p:sp>
      <p:sp>
        <p:nvSpPr>
          <p:cNvPr id="4" name="Podnadpis 3"/>
          <p:cNvSpPr>
            <a:spLocks noGrp="1"/>
          </p:cNvSpPr>
          <p:nvPr>
            <p:ph type="subTitle" idx="2"/>
          </p:nvPr>
        </p:nvSpPr>
        <p:spPr>
          <a:xfrm>
            <a:off x="609601" y="1276350"/>
            <a:ext cx="3048000" cy="373380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Rýchle riešenie zložitých úloh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Vedia simulovať kvantové systémy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Potenciál v kryptografii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Riešenie problémov nedostupných klasickým počítačom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Pokroky v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Chemickom modelovaní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Strojovom učení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Optimalizácii problémov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odnadpis 4"/>
          <p:cNvSpPr>
            <a:spLocks noGrp="1"/>
          </p:cNvSpPr>
          <p:nvPr>
            <p:ph type="subTitle" idx="3"/>
          </p:nvPr>
        </p:nvSpPr>
        <p:spPr>
          <a:xfrm>
            <a:off x="609601" y="590550"/>
            <a:ext cx="3048000" cy="558900"/>
          </a:xfrm>
        </p:spPr>
        <p:txBody>
          <a:bodyPr/>
          <a:lstStyle/>
          <a:p>
            <a:r>
              <a:rPr lang="sk-SK" dirty="0"/>
              <a:t>Výhody</a:t>
            </a:r>
            <a:endParaRPr lang="en-US" dirty="0"/>
          </a:p>
        </p:txBody>
      </p:sp>
      <p:sp>
        <p:nvSpPr>
          <p:cNvPr id="6" name="Podnadpis 5"/>
          <p:cNvSpPr>
            <a:spLocks noGrp="1"/>
          </p:cNvSpPr>
          <p:nvPr>
            <p:ph type="subTitle" idx="4"/>
          </p:nvPr>
        </p:nvSpPr>
        <p:spPr>
          <a:xfrm>
            <a:off x="5486400" y="596900"/>
            <a:ext cx="3047999" cy="558900"/>
          </a:xfrm>
        </p:spPr>
        <p:txBody>
          <a:bodyPr/>
          <a:lstStyle/>
          <a:p>
            <a:r>
              <a:rPr lang="sk-SK" dirty="0"/>
              <a:t>Nevýhody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7600">
        <p14:flythrough/>
      </p:transition>
    </mc:Choice>
    <mc:Fallback xmlns="">
      <p:transition advClick="0" advTm="27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8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8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3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48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7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2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5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200150"/>
            <a:ext cx="7717500" cy="394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  <a:hlinkClick r:id="rId3"/>
              </a:rPr>
              <a:t>https://aws.amazon.com/what-is/quantum-computing/</a:t>
            </a:r>
            <a:endParaRPr lang="sk-SK" sz="2400" dirty="0">
              <a:solidFill>
                <a:schemeClr val="bg1"/>
              </a:solidFill>
            </a:endParaRPr>
          </a:p>
          <a:p>
            <a:pPr marL="139700" lv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https://www.newscientist.com/question/what-is-a-quantum-computer/</a:t>
            </a:r>
            <a:endParaRPr lang="sk-SK" sz="2400" dirty="0">
              <a:solidFill>
                <a:schemeClr val="bg1"/>
              </a:solidFill>
            </a:endParaRPr>
          </a:p>
          <a:p>
            <a:pPr marL="139700" lv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https://en.wikipedia.org/wiki/Quantum_computing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>
                <a:solidFill>
                  <a:schemeClr val="bg1"/>
                </a:solidFill>
              </a:rPr>
              <a:t>Zdroje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FCCC2B96-A8D8-489F-BD89-F28F81CB58E3}"/>
              </a:ext>
            </a:extLst>
          </p:cNvPr>
          <p:cNvSpPr txBox="1"/>
          <p:nvPr/>
        </p:nvSpPr>
        <p:spPr>
          <a:xfrm>
            <a:off x="457200" y="477415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Moja </a:t>
            </a:r>
            <a:r>
              <a:rPr lang="sk-SK" sz="3200" dirty="0">
                <a:solidFill>
                  <a:schemeClr val="bg1"/>
                </a:solidFill>
              </a:rPr>
              <a:t>fantázia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sk-SK" sz="3200" dirty="0">
                <a:solidFill>
                  <a:schemeClr val="bg1"/>
                </a:solidFill>
              </a:rPr>
              <a:t>vedomosti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sk-SK" sz="3200" dirty="0">
              <a:solidFill>
                <a:schemeClr val="bg1"/>
              </a:solidFill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8ED54D7-EFAC-4A24-8AB7-EB3A3F6D1B79}"/>
              </a:ext>
            </a:extLst>
          </p:cNvPr>
          <p:cNvSpPr txBox="1"/>
          <p:nvPr/>
        </p:nvSpPr>
        <p:spPr>
          <a:xfrm>
            <a:off x="-1905000" y="4400550"/>
            <a:ext cx="154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Quicksand"/>
              </a:rPr>
              <a:t>Internet</a:t>
            </a:r>
            <a:endParaRPr lang="sk-SK" sz="3200" dirty="0">
              <a:solidFill>
                <a:schemeClr val="bg1"/>
              </a:solidFill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6878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150">
        <p14:flythrough/>
      </p:transition>
    </mc:Choice>
    <mc:Fallback xmlns="">
      <p:transition advClick="0"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4.32099E-6 L 1.31528 -0.0052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6000" b="1" dirty="0">
                <a:solidFill>
                  <a:schemeClr val="bg1"/>
                </a:solidFill>
              </a:rPr>
              <a:t>Ďakujem za pozornosť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0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500">
        <p14:flythrough/>
      </p:transition>
    </mc:Choice>
    <mc:Fallback xmlns="">
      <p:transition advClick="0" advTm="2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713225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Čo to je</a:t>
            </a:r>
            <a:endParaRPr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title" idx="2"/>
          </p:nvPr>
        </p:nvSpPr>
        <p:spPr>
          <a:xfrm>
            <a:off x="71322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1943" flipH="1">
            <a:off x="4752678" y="1874551"/>
            <a:ext cx="1319550" cy="13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500">
        <p14:flythrough/>
      </p:transition>
    </mc:Choice>
    <mc:Fallback xmlns="">
      <p:transition advClick="0" advTm="1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561050"/>
            <a:ext cx="7717500" cy="3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>
                <a:solidFill>
                  <a:schemeClr val="bg1"/>
                </a:solidFill>
              </a:rPr>
              <a:t>Typ počítača, ktorý využíva princípy kvantovej mechaniky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sk-SK" dirty="0">
              <a:solidFill>
                <a:schemeClr val="bg1"/>
              </a:solidFill>
            </a:endParaRP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>
                <a:solidFill>
                  <a:schemeClr val="bg1"/>
                </a:solidFill>
              </a:rPr>
              <a:t>Používa </a:t>
            </a:r>
            <a:r>
              <a:rPr lang="sk-SK" dirty="0" err="1">
                <a:solidFill>
                  <a:schemeClr val="bg1"/>
                </a:solidFill>
              </a:rPr>
              <a:t>qubity</a:t>
            </a:r>
            <a:endParaRPr lang="sk-SK" dirty="0">
              <a:solidFill>
                <a:schemeClr val="bg1"/>
              </a:solidFill>
            </a:endParaRP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>
                <a:solidFill>
                  <a:schemeClr val="bg1"/>
                </a:solidFill>
              </a:rPr>
              <a:t>Dokáže byť naraz vo viacerých stavoch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>
                <a:solidFill>
                  <a:schemeClr val="bg1"/>
                </a:solidFill>
              </a:rPr>
              <a:t>Umožňuje paralelné spracovanie dát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>
                <a:solidFill>
                  <a:schemeClr val="bg1"/>
                </a:solidFill>
              </a:rPr>
              <a:t>Vie riešiť úlohy oveľa rýchlejšie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chemeClr val="bg1"/>
                </a:solidFill>
              </a:rPr>
              <a:t>Čo to je kvantový počítač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oogle's Groundbreaking Quantum Computer has shattered all expectations |  by Adeleye Fabusoro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57350"/>
            <a:ext cx="2083647" cy="262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1000">
        <p14:flythrough/>
      </p:transition>
    </mc:Choice>
    <mc:Fallback xmlns="">
      <p:transition advClick="0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713225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Porovnanie</a:t>
            </a:r>
            <a:endParaRPr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title" idx="2"/>
          </p:nvPr>
        </p:nvSpPr>
        <p:spPr>
          <a:xfrm>
            <a:off x="71322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1943" flipH="1">
            <a:off x="4752678" y="1874551"/>
            <a:ext cx="1319550" cy="13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36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500">
        <p14:flythrough/>
      </p:transition>
    </mc:Choice>
    <mc:Fallback xmlns="">
      <p:transition advClick="0" advTm="2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123950"/>
            <a:ext cx="385865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3200" dirty="0">
                <a:solidFill>
                  <a:schemeClr val="bg1"/>
                </a:solidFill>
              </a:rPr>
              <a:t>Klasický počítač</a:t>
            </a:r>
            <a:endParaRPr lang="en-US" sz="3200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>
                <a:solidFill>
                  <a:schemeClr val="bg1"/>
                </a:solidFill>
              </a:rPr>
              <a:t>Bity </a:t>
            </a:r>
            <a:r>
              <a:rPr lang="en-US" dirty="0">
                <a:solidFill>
                  <a:schemeClr val="bg1"/>
                </a:solidFill>
              </a:rPr>
              <a:t>(0, 1)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>
                <a:solidFill>
                  <a:schemeClr val="bg1"/>
                </a:solidFill>
              </a:rPr>
              <a:t>Sekvenčné spracovanie úloh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>
                <a:solidFill>
                  <a:schemeClr val="bg1"/>
                </a:solidFill>
              </a:rPr>
              <a:t>Zložité úlohy počíta dlho</a:t>
            </a: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chemeClr val="bg1"/>
                </a:solidFill>
              </a:rPr>
              <a:t>Porovnanie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" name="Google Shape;879;p71"/>
          <p:cNvSpPr txBox="1">
            <a:spLocks/>
          </p:cNvSpPr>
          <p:nvPr/>
        </p:nvSpPr>
        <p:spPr>
          <a:xfrm>
            <a:off x="4572000" y="1123950"/>
            <a:ext cx="3858650" cy="380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39700" indent="0" algn="ctr">
              <a:lnSpc>
                <a:spcPct val="150000"/>
              </a:lnSpc>
              <a:buNone/>
            </a:pPr>
            <a:r>
              <a:rPr lang="sk-SK" sz="3200" dirty="0">
                <a:solidFill>
                  <a:schemeClr val="bg1"/>
                </a:solidFill>
              </a:rPr>
              <a:t>Kvantový počítač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</a:rPr>
              <a:t>Qubity</a:t>
            </a:r>
            <a:r>
              <a:rPr lang="en-US" dirty="0">
                <a:solidFill>
                  <a:schemeClr val="bg1"/>
                </a:solidFill>
              </a:rPr>
              <a:t> (0, 1, 0 a 1)</a:t>
            </a:r>
          </a:p>
          <a:p>
            <a:pPr>
              <a:lnSpc>
                <a:spcPct val="200000"/>
              </a:lnSpc>
            </a:pPr>
            <a:r>
              <a:rPr lang="sk-SK" dirty="0">
                <a:solidFill>
                  <a:schemeClr val="bg1"/>
                </a:solidFill>
              </a:rPr>
              <a:t>Paralelné spracovanie úloh</a:t>
            </a:r>
          </a:p>
          <a:p>
            <a:pPr>
              <a:lnSpc>
                <a:spcPct val="200000"/>
              </a:lnSpc>
            </a:pPr>
            <a:r>
              <a:rPr lang="sk-SK" dirty="0">
                <a:solidFill>
                  <a:schemeClr val="bg1"/>
                </a:solidFill>
              </a:rPr>
              <a:t>Zložité úlohy počíta rýchlo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utoShape 2" descr="Premium Photo | Laptop computer black color place on table with dark  background. 3D illustration rendering imag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Premium Photo | Laptop computer black color place on table with dark  background. 3D illustration rendering image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Premium Photo | Laptop computer black color place on table with dark  background. 3D illustration rendering imag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2" y="3486149"/>
            <a:ext cx="2676525" cy="15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QM selected to deliver two advanced quantum computers as part of  Euro-Q-Exa hybrid system | Press releases IQ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486149"/>
            <a:ext cx="2362200" cy="15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6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7250">
        <p14:flythrough/>
      </p:transition>
    </mc:Choice>
    <mc:Fallback xmlns="">
      <p:transition advClick="0" advTm="27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>
            <a:spLocks noGrp="1"/>
          </p:cNvSpPr>
          <p:nvPr>
            <p:ph type="title"/>
          </p:nvPr>
        </p:nvSpPr>
        <p:spPr>
          <a:xfrm>
            <a:off x="1600200" y="3247676"/>
            <a:ext cx="683060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sk-SK" dirty="0"/>
              <a:t>Ako funguje</a:t>
            </a:r>
            <a:endParaRPr dirty="0"/>
          </a:p>
        </p:txBody>
      </p:sp>
      <p:sp>
        <p:nvSpPr>
          <p:cNvPr id="507" name="Google Shape;507;p53"/>
          <p:cNvSpPr txBox="1">
            <a:spLocks noGrp="1"/>
          </p:cNvSpPr>
          <p:nvPr>
            <p:ph type="title" idx="2"/>
          </p:nvPr>
        </p:nvSpPr>
        <p:spPr>
          <a:xfrm>
            <a:off x="671957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02" y="1319752"/>
            <a:ext cx="2503996" cy="2504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19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750">
        <p14:flythrough/>
      </p:transition>
    </mc:Choice>
    <mc:Fallback xmlns="">
      <p:transition advTm="17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561050"/>
            <a:ext cx="7717500" cy="20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>
                <a:solidFill>
                  <a:schemeClr val="bg1"/>
                </a:solidFill>
              </a:rPr>
              <a:t>Jednotka údajov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sk-SK" dirty="0" err="1">
                <a:solidFill>
                  <a:schemeClr val="bg1"/>
                </a:solidFill>
              </a:rPr>
              <a:t>qubit</a:t>
            </a:r>
            <a:endParaRPr lang="sk-SK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>
                <a:solidFill>
                  <a:schemeClr val="bg1"/>
                </a:solidFill>
              </a:rPr>
              <a:t>Využíva fenomény ako </a:t>
            </a:r>
            <a:r>
              <a:rPr lang="sk-SK" dirty="0" err="1">
                <a:solidFill>
                  <a:schemeClr val="bg1"/>
                </a:solidFill>
              </a:rPr>
              <a:t>superpozícia</a:t>
            </a:r>
            <a:r>
              <a:rPr lang="sk-SK" dirty="0">
                <a:solidFill>
                  <a:schemeClr val="bg1"/>
                </a:solidFill>
              </a:rPr>
              <a:t> a prepletenie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>
                <a:solidFill>
                  <a:schemeClr val="bg1"/>
                </a:solidFill>
              </a:rPr>
              <a:t>Používa kvantové hradlá na menenie stavov </a:t>
            </a:r>
            <a:r>
              <a:rPr lang="sk-SK" dirty="0" err="1">
                <a:solidFill>
                  <a:schemeClr val="bg1"/>
                </a:solidFill>
              </a:rPr>
              <a:t>qubitov</a:t>
            </a:r>
            <a:endParaRPr lang="sk-SK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>
                <a:solidFill>
                  <a:schemeClr val="bg1"/>
                </a:solidFill>
              </a:rPr>
              <a:t>Vie vykonávať milióny operácii súčasne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chemeClr val="bg1"/>
                </a:solidFill>
              </a:rPr>
              <a:t>Ako funguje kvantový počítač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1000">
        <p14:flythrough/>
      </p:transition>
    </mc:Choice>
    <mc:Fallback xmlns="">
      <p:transition advTm="3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79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>
            <a:spLocks noGrp="1"/>
          </p:cNvSpPr>
          <p:nvPr>
            <p:ph type="title"/>
          </p:nvPr>
        </p:nvSpPr>
        <p:spPr>
          <a:xfrm>
            <a:off x="1600200" y="3247676"/>
            <a:ext cx="683060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Qubity</a:t>
            </a:r>
            <a:endParaRPr dirty="0"/>
          </a:p>
        </p:txBody>
      </p:sp>
      <p:sp>
        <p:nvSpPr>
          <p:cNvPr id="507" name="Google Shape;507;p53"/>
          <p:cNvSpPr txBox="1">
            <a:spLocks noGrp="1"/>
          </p:cNvSpPr>
          <p:nvPr>
            <p:ph type="title" idx="2"/>
          </p:nvPr>
        </p:nvSpPr>
        <p:spPr>
          <a:xfrm>
            <a:off x="671957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02" y="1319752"/>
            <a:ext cx="2503996" cy="2504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5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750">
        <p14:flythrough/>
      </p:transition>
    </mc:Choice>
    <mc:Fallback xmlns="">
      <p:transition advTm="175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561050"/>
            <a:ext cx="5535050" cy="3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err="1">
                <a:solidFill>
                  <a:schemeClr val="bg1"/>
                </a:solidFill>
              </a:rPr>
              <a:t>Superpozícia</a:t>
            </a:r>
            <a:endParaRPr lang="sk-SK" dirty="0">
              <a:solidFill>
                <a:schemeClr val="bg1"/>
              </a:solidFill>
            </a:endParaRP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>
                <a:solidFill>
                  <a:schemeClr val="bg1"/>
                </a:solidFill>
              </a:rPr>
              <a:t>Kým bit môže mať len hodnotu 1 alebo 0, </a:t>
            </a:r>
            <a:r>
              <a:rPr lang="sk-SK" dirty="0" err="1">
                <a:solidFill>
                  <a:schemeClr val="bg1"/>
                </a:solidFill>
              </a:rPr>
              <a:t>qubit</a:t>
            </a:r>
            <a:r>
              <a:rPr lang="sk-SK" dirty="0">
                <a:solidFill>
                  <a:schemeClr val="bg1"/>
                </a:solidFill>
              </a:rPr>
              <a:t> môže mať aj 0 aj 1 naraz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>
                <a:solidFill>
                  <a:schemeClr val="bg1"/>
                </a:solidFill>
              </a:rPr>
              <a:t>Prepletenie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err="1">
                <a:solidFill>
                  <a:schemeClr val="bg1"/>
                </a:solidFill>
              </a:rPr>
              <a:t>Qubity</a:t>
            </a:r>
            <a:r>
              <a:rPr lang="sk-SK" dirty="0">
                <a:solidFill>
                  <a:schemeClr val="bg1"/>
                </a:solidFill>
              </a:rPr>
              <a:t> môžu byť navzájom prepojené, čiže zmena jedného zmení aj druhý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>
                <a:solidFill>
                  <a:schemeClr val="bg1"/>
                </a:solidFill>
              </a:rPr>
              <a:t>Na vzdialenosti nezáleží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1"/>
                </a:solidFill>
              </a:rPr>
              <a:t>Qubity</a:t>
            </a:r>
            <a:r>
              <a:rPr lang="sk-SK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– </a:t>
            </a:r>
            <a:r>
              <a:rPr lang="sk-SK" b="1" dirty="0">
                <a:solidFill>
                  <a:schemeClr val="bg1"/>
                </a:solidFill>
              </a:rPr>
              <a:t>Kvantové bity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" name="AutoShape 4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What is a Qubit? | Quantum FAQ | QMware A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What is a Qubit? | Quantum FAQ | QMware A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What is a Qubit? | Quantum FAQ | QMware A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What is a Qubit? | Quantum FAQ | QMware A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What is a Qubit? | Quantum FAQ | QMware A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6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8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2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4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6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8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0" descr="What is a Qubit? | Quantum FAQ | QMware A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32" descr="What is a Qubit? | Quantum FAQ | QMware A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34" descr="What is Quantum Superposition?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36" descr="What is Quantum Superposition?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10" name="Picture 38" descr="Qubit vs bit. States of classical bit compare to quantum bit superposition,  Vector concept Stock Vector | Adobe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2871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Scientists make first 'on demand' entanglement 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11" y="3556000"/>
            <a:ext cx="2638777" cy="14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0">
        <p14:flythrough/>
      </p:transition>
    </mc:Choice>
    <mc:Fallback xmlns="">
      <p:transition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hysics Major for College: Quantum Mechanics by Slidesgo">
  <a:themeElements>
    <a:clrScheme name="Simple Light">
      <a:dk1>
        <a:srgbClr val="242E4C"/>
      </a:dk1>
      <a:lt1>
        <a:srgbClr val="EAD9F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247</Words>
  <Application>Microsoft Office PowerPoint</Application>
  <PresentationFormat>Prezentácia na obrazovke (16:9)</PresentationFormat>
  <Paragraphs>61</Paragraphs>
  <Slides>13</Slides>
  <Notes>10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0" baseType="lpstr">
      <vt:lpstr>Arial</vt:lpstr>
      <vt:lpstr>Bebas Neue</vt:lpstr>
      <vt:lpstr>Quicksand</vt:lpstr>
      <vt:lpstr>Raleway</vt:lpstr>
      <vt:lpstr>Raleway Light</vt:lpstr>
      <vt:lpstr>Raleway Medium</vt:lpstr>
      <vt:lpstr>Physics Major for College: Quantum Mechanics by Slidesgo</vt:lpstr>
      <vt:lpstr>Kvantový počítač</vt:lpstr>
      <vt:lpstr>Čo to je</vt:lpstr>
      <vt:lpstr>Čo to je kvantový počítač</vt:lpstr>
      <vt:lpstr>Porovnanie</vt:lpstr>
      <vt:lpstr>Porovnanie</vt:lpstr>
      <vt:lpstr>Ako funguje</vt:lpstr>
      <vt:lpstr>Ako funguje kvantový počítač</vt:lpstr>
      <vt:lpstr>Qubity</vt:lpstr>
      <vt:lpstr>Qubity – Kvantové bity</vt:lpstr>
      <vt:lpstr>Výhody Nevýhody</vt:lpstr>
      <vt:lpstr>Prezentácia programu PowerPoint</vt:lpstr>
      <vt:lpstr>Zdroje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Kvantové počítače</dc:title>
  <cp:lastModifiedBy>student</cp:lastModifiedBy>
  <cp:revision>54</cp:revision>
  <dcterms:modified xsi:type="dcterms:W3CDTF">2024-11-28T13:51:13Z</dcterms:modified>
</cp:coreProperties>
</file>